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1" r:id="rId5"/>
    <p:sldId id="262" r:id="rId6"/>
    <p:sldId id="267" r:id="rId7"/>
    <p:sldId id="268" r:id="rId8"/>
    <p:sldId id="270" r:id="rId9"/>
    <p:sldId id="283" r:id="rId10"/>
    <p:sldId id="271" r:id="rId11"/>
    <p:sldId id="272" r:id="rId12"/>
    <p:sldId id="279" r:id="rId13"/>
    <p:sldId id="287" r:id="rId14"/>
    <p:sldId id="277" r:id="rId15"/>
    <p:sldId id="280" r:id="rId16"/>
    <p:sldId id="281" r:id="rId17"/>
    <p:sldId id="282" r:id="rId18"/>
    <p:sldId id="285" r:id="rId19"/>
    <p:sldId id="286" r:id="rId20"/>
    <p:sldId id="290" r:id="rId21"/>
    <p:sldId id="30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069" autoAdjust="0"/>
    <p:restoredTop sz="94660"/>
  </p:normalViewPr>
  <p:slideViewPr>
    <p:cSldViewPr>
      <p:cViewPr varScale="1">
        <p:scale>
          <a:sx n="64" d="100"/>
          <a:sy n="64" d="100"/>
        </p:scale>
        <p:origin x="-17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4F17C-D9E0-48A9-8CF3-2D983A816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25552-AEEB-497D-B190-B37E7E3B2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580E2-6F3A-4778-A9B0-71FAE3485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1C022-5E4D-443A-8C66-D39175DE8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57117-E010-4456-817F-FD2076436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745FE-938D-4C65-BBE0-8A3D4B5B0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5E410-12A0-4A2E-B063-370E2217C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9B706-DF2F-49A9-A828-9CEA24DDA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B058F-7516-4CFE-AF3B-072F3C8F8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270C8-4E12-4B19-A344-92CF5CDF6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D592-2839-42A9-9D1E-BFD1E3111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BFCC1-6912-43C0-9AF3-0A4A6795F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CC98B-DE65-4C76-8C7F-9331F411F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CD6E136-9872-4975-B4FF-76C76FE8A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1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Microsoft_Word2.doc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914400" y="860425"/>
            <a:ext cx="7543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/>
              <a:t>УРОК</a:t>
            </a:r>
          </a:p>
          <a:p>
            <a:pPr algn="ctr"/>
            <a:r>
              <a:rPr lang="ru-RU" sz="3600" b="1"/>
              <a:t>В НАЧАЛЬНОЙ ШКОЛЕ </a:t>
            </a:r>
          </a:p>
          <a:p>
            <a:pPr algn="ctr"/>
            <a:r>
              <a:rPr lang="ru-RU" sz="3600" b="1"/>
              <a:t>С ПОЗИЦИИ ТРЕБОВАНИЙ ФГОС НОО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4"/>
          <p:cNvSpPr>
            <a:spLocks noChangeArrowheads="1"/>
          </p:cNvSpPr>
          <p:nvPr/>
        </p:nvSpPr>
        <p:spPr bwMode="auto">
          <a:xfrm>
            <a:off x="6705600" y="1295400"/>
            <a:ext cx="2286000" cy="43894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5" name="Oval 25"/>
          <p:cNvSpPr>
            <a:spLocks noChangeArrowheads="1"/>
          </p:cNvSpPr>
          <p:nvPr/>
        </p:nvSpPr>
        <p:spPr bwMode="auto">
          <a:xfrm>
            <a:off x="1304925" y="1573213"/>
            <a:ext cx="2011363" cy="3565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Rectangle 30"/>
          <p:cNvSpPr>
            <a:spLocks noChangeArrowheads="1"/>
          </p:cNvSpPr>
          <p:nvPr/>
        </p:nvSpPr>
        <p:spPr bwMode="auto">
          <a:xfrm>
            <a:off x="404813" y="1022350"/>
            <a:ext cx="1096962" cy="1096963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cs typeface="Times New Roman" pitchFamily="18" charset="0"/>
              </a:rPr>
              <a:t>Работа слова</a:t>
            </a:r>
            <a:endParaRPr lang="ru-RU"/>
          </a:p>
        </p:txBody>
      </p:sp>
      <p:sp>
        <p:nvSpPr>
          <p:cNvPr id="13317" name="Rectangle 21"/>
          <p:cNvSpPr>
            <a:spLocks noChangeArrowheads="1"/>
          </p:cNvSpPr>
          <p:nvPr/>
        </p:nvSpPr>
        <p:spPr bwMode="auto">
          <a:xfrm>
            <a:off x="404813" y="2900363"/>
            <a:ext cx="1096962" cy="1096962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cs typeface="Times New Roman" pitchFamily="18" charset="0"/>
              </a:rPr>
              <a:t>Звуковой анализ слова</a:t>
            </a:r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04813" y="4818063"/>
            <a:ext cx="1096962" cy="1096962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cs typeface="Times New Roman" pitchFamily="18" charset="0"/>
              </a:rPr>
              <a:t>Орфограммы </a:t>
            </a:r>
            <a:endParaRPr lang="ru-RU"/>
          </a:p>
        </p:txBody>
      </p:sp>
      <p:sp>
        <p:nvSpPr>
          <p:cNvPr id="13319" name="Rectangle 26"/>
          <p:cNvSpPr>
            <a:spLocks noChangeArrowheads="1"/>
          </p:cNvSpPr>
          <p:nvPr/>
        </p:nvSpPr>
        <p:spPr bwMode="auto">
          <a:xfrm>
            <a:off x="1762125" y="2114550"/>
            <a:ext cx="1096963" cy="914400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cs typeface="Times New Roman" pitchFamily="18" charset="0"/>
              </a:rPr>
              <a:t>ОСП гласных звуков</a:t>
            </a:r>
            <a:endParaRPr lang="ru-RU"/>
          </a:p>
        </p:txBody>
      </p:sp>
      <p:sp>
        <p:nvSpPr>
          <p:cNvPr id="13320" name="Rectangle 14"/>
          <p:cNvSpPr>
            <a:spLocks noChangeArrowheads="1"/>
          </p:cNvSpPr>
          <p:nvPr/>
        </p:nvSpPr>
        <p:spPr bwMode="auto">
          <a:xfrm>
            <a:off x="1828800" y="3352800"/>
            <a:ext cx="1096963" cy="914400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cs typeface="Times New Roman" pitchFamily="18" charset="0"/>
              </a:rPr>
              <a:t>ОСП согласных звуков</a:t>
            </a:r>
            <a:endParaRPr lang="ru-RU"/>
          </a:p>
        </p:txBody>
      </p:sp>
      <p:sp>
        <p:nvSpPr>
          <p:cNvPr id="13321" name="Rectangle 31"/>
          <p:cNvSpPr>
            <a:spLocks noChangeArrowheads="1"/>
          </p:cNvSpPr>
          <p:nvPr/>
        </p:nvSpPr>
        <p:spPr bwMode="auto">
          <a:xfrm>
            <a:off x="4572000" y="1066800"/>
            <a:ext cx="1371600" cy="1189038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>
                <a:cs typeface="Times New Roman" pitchFamily="18" charset="0"/>
              </a:rPr>
              <a:t> ОСП  по словарю</a:t>
            </a:r>
            <a:endParaRPr lang="ru-RU"/>
          </a:p>
        </p:txBody>
      </p:sp>
      <p:sp>
        <p:nvSpPr>
          <p:cNvPr id="13322" name="Rectangle 19"/>
          <p:cNvSpPr>
            <a:spLocks noChangeArrowheads="1"/>
          </p:cNvSpPr>
          <p:nvPr/>
        </p:nvSpPr>
        <p:spPr bwMode="auto">
          <a:xfrm>
            <a:off x="4267200" y="2590800"/>
            <a:ext cx="1600200" cy="13716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cs typeface="Times New Roman" pitchFamily="18" charset="0"/>
              </a:rPr>
              <a:t>Проверка ОСП с помощью изменения слова</a:t>
            </a:r>
            <a:endParaRPr lang="ru-RU"/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4495800" y="4446588"/>
            <a:ext cx="1676400" cy="1096962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cs typeface="Times New Roman" pitchFamily="18" charset="0"/>
              </a:rPr>
              <a:t>Проверка ОСП с помощью родственных слов</a:t>
            </a:r>
            <a:endParaRPr lang="ru-RU"/>
          </a:p>
        </p:txBody>
      </p:sp>
      <p:sp>
        <p:nvSpPr>
          <p:cNvPr id="13324" name="Rectangle 20"/>
          <p:cNvSpPr>
            <a:spLocks noChangeArrowheads="1"/>
          </p:cNvSpPr>
          <p:nvPr/>
        </p:nvSpPr>
        <p:spPr bwMode="auto">
          <a:xfrm>
            <a:off x="7315200" y="1752600"/>
            <a:ext cx="1096963" cy="822325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cs typeface="Times New Roman" pitchFamily="18" charset="0"/>
              </a:rPr>
              <a:t>Основа, окончание</a:t>
            </a:r>
            <a:endParaRPr lang="ru-RU"/>
          </a:p>
        </p:txBody>
      </p:sp>
      <p:sp>
        <p:nvSpPr>
          <p:cNvPr id="13325" name="Rectangle 15"/>
          <p:cNvSpPr>
            <a:spLocks noChangeArrowheads="1"/>
          </p:cNvSpPr>
          <p:nvPr/>
        </p:nvSpPr>
        <p:spPr bwMode="auto">
          <a:xfrm>
            <a:off x="7391400" y="2971800"/>
            <a:ext cx="1096963" cy="822325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cs typeface="Times New Roman" pitchFamily="18" charset="0"/>
              </a:rPr>
              <a:t>Корень слова</a:t>
            </a:r>
            <a:endParaRPr lang="ru-RU"/>
          </a:p>
        </p:txBody>
      </p:sp>
      <p:sp>
        <p:nvSpPr>
          <p:cNvPr id="13326" name="Rectangle 4"/>
          <p:cNvSpPr>
            <a:spLocks noChangeArrowheads="1"/>
          </p:cNvSpPr>
          <p:nvPr/>
        </p:nvSpPr>
        <p:spPr bwMode="auto">
          <a:xfrm>
            <a:off x="7391400" y="4114800"/>
            <a:ext cx="1189038" cy="822325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cs typeface="Times New Roman" pitchFamily="18" charset="0"/>
              </a:rPr>
              <a:t>Приставка, суффикс</a:t>
            </a:r>
            <a:endParaRPr lang="ru-RU"/>
          </a:p>
        </p:txBody>
      </p:sp>
      <p:sp>
        <p:nvSpPr>
          <p:cNvPr id="13327" name="Line 23"/>
          <p:cNvSpPr>
            <a:spLocks noChangeShapeType="1"/>
          </p:cNvSpPr>
          <p:nvPr/>
        </p:nvSpPr>
        <p:spPr bwMode="auto">
          <a:xfrm>
            <a:off x="990600" y="1981200"/>
            <a:ext cx="0" cy="914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13"/>
          <p:cNvSpPr>
            <a:spLocks noChangeShapeType="1"/>
          </p:cNvSpPr>
          <p:nvPr/>
        </p:nvSpPr>
        <p:spPr bwMode="auto">
          <a:xfrm>
            <a:off x="914400" y="3810000"/>
            <a:ext cx="0" cy="914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18"/>
          <p:cNvSpPr>
            <a:spLocks noChangeShapeType="1"/>
          </p:cNvSpPr>
          <p:nvPr/>
        </p:nvSpPr>
        <p:spPr bwMode="auto">
          <a:xfrm flipV="1">
            <a:off x="1524000" y="2895600"/>
            <a:ext cx="457200" cy="106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1"/>
          <p:cNvSpPr>
            <a:spLocks noChangeShapeType="1"/>
          </p:cNvSpPr>
          <p:nvPr/>
        </p:nvSpPr>
        <p:spPr bwMode="auto">
          <a:xfrm>
            <a:off x="1447800" y="3886200"/>
            <a:ext cx="4572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9"/>
          <p:cNvSpPr>
            <a:spLocks noChangeShapeType="1"/>
          </p:cNvSpPr>
          <p:nvPr/>
        </p:nvSpPr>
        <p:spPr bwMode="auto">
          <a:xfrm flipV="1">
            <a:off x="1524000" y="4191000"/>
            <a:ext cx="609600" cy="671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29"/>
          <p:cNvSpPr>
            <a:spLocks noChangeShapeType="1"/>
          </p:cNvSpPr>
          <p:nvPr/>
        </p:nvSpPr>
        <p:spPr bwMode="auto">
          <a:xfrm>
            <a:off x="1524000" y="1295400"/>
            <a:ext cx="213360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28"/>
          <p:cNvSpPr>
            <a:spLocks noChangeShapeType="1"/>
          </p:cNvSpPr>
          <p:nvPr/>
        </p:nvSpPr>
        <p:spPr bwMode="auto">
          <a:xfrm>
            <a:off x="3581400" y="1447800"/>
            <a:ext cx="762000" cy="1143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1524000" y="5257800"/>
            <a:ext cx="304800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12"/>
          <p:cNvSpPr>
            <a:spLocks noChangeShapeType="1"/>
          </p:cNvSpPr>
          <p:nvPr/>
        </p:nvSpPr>
        <p:spPr bwMode="auto">
          <a:xfrm>
            <a:off x="3352800" y="3048000"/>
            <a:ext cx="1027113" cy="2079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5"/>
          <p:cNvSpPr>
            <a:spLocks noChangeShapeType="1"/>
          </p:cNvSpPr>
          <p:nvPr/>
        </p:nvSpPr>
        <p:spPr bwMode="auto">
          <a:xfrm>
            <a:off x="3200400" y="4267200"/>
            <a:ext cx="1350963" cy="646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Line 16"/>
          <p:cNvSpPr>
            <a:spLocks noChangeShapeType="1"/>
          </p:cNvSpPr>
          <p:nvPr/>
        </p:nvSpPr>
        <p:spPr bwMode="auto">
          <a:xfrm flipV="1">
            <a:off x="5867400" y="2438400"/>
            <a:ext cx="1524000" cy="503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17"/>
          <p:cNvSpPr>
            <a:spLocks noChangeShapeType="1"/>
          </p:cNvSpPr>
          <p:nvPr/>
        </p:nvSpPr>
        <p:spPr bwMode="auto">
          <a:xfrm>
            <a:off x="7848600" y="25146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7"/>
          <p:cNvSpPr>
            <a:spLocks noChangeShapeType="1"/>
          </p:cNvSpPr>
          <p:nvPr/>
        </p:nvSpPr>
        <p:spPr bwMode="auto">
          <a:xfrm>
            <a:off x="7772400" y="36576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8"/>
          <p:cNvSpPr>
            <a:spLocks noChangeShapeType="1"/>
          </p:cNvSpPr>
          <p:nvPr/>
        </p:nvSpPr>
        <p:spPr bwMode="auto">
          <a:xfrm flipH="1">
            <a:off x="6172200" y="3581400"/>
            <a:ext cx="1219200" cy="1524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WordArt 27"/>
          <p:cNvSpPr>
            <a:spLocks noChangeArrowheads="1" noChangeShapeType="1" noTextEdit="1"/>
          </p:cNvSpPr>
          <p:nvPr/>
        </p:nvSpPr>
        <p:spPr bwMode="auto">
          <a:xfrm>
            <a:off x="7086600" y="1143000"/>
            <a:ext cx="1554163" cy="7318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значимые части</a:t>
            </a:r>
          </a:p>
        </p:txBody>
      </p:sp>
      <p:sp>
        <p:nvSpPr>
          <p:cNvPr id="13342" name="Rectangle 32"/>
          <p:cNvSpPr>
            <a:spLocks noChangeArrowheads="1"/>
          </p:cNvSpPr>
          <p:nvPr/>
        </p:nvSpPr>
        <p:spPr bwMode="auto">
          <a:xfrm>
            <a:off x="990600" y="109538"/>
            <a:ext cx="727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Карта  движения по русскому языку ( 2 класс)</a:t>
            </a:r>
            <a:r>
              <a:rPr lang="ru-RU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</a:t>
            </a:r>
            <a:endParaRPr lang="ru-RU" sz="700">
              <a:ea typeface="Times New Roman" pitchFamily="18" charset="0"/>
              <a:cs typeface="Courier New" pitchFamily="49" charset="0"/>
            </a:endParaRPr>
          </a:p>
          <a:p>
            <a:pPr eaLnBrk="0" hangingPunct="0"/>
            <a:endParaRPr lang="ru-RU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609600" y="579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4821238" y="825500"/>
            <a:ext cx="1841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700"/>
              <a:t/>
            </a:r>
            <a:br>
              <a:rPr lang="ru-RU" sz="700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3345" name="Rectangle 38"/>
          <p:cNvSpPr>
            <a:spLocks noChangeArrowheads="1"/>
          </p:cNvSpPr>
          <p:nvPr/>
        </p:nvSpPr>
        <p:spPr bwMode="auto">
          <a:xfrm>
            <a:off x="3962400" y="1371600"/>
            <a:ext cx="1841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700"/>
              <a:t/>
            </a:r>
            <a:br>
              <a:rPr lang="ru-RU" sz="700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3346" name="Rectangle 42"/>
          <p:cNvSpPr>
            <a:spLocks noChangeArrowheads="1"/>
          </p:cNvSpPr>
          <p:nvPr/>
        </p:nvSpPr>
        <p:spPr bwMode="auto">
          <a:xfrm>
            <a:off x="-609600" y="2179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47" name="Rectangle 43"/>
          <p:cNvSpPr>
            <a:spLocks noChangeArrowheads="1"/>
          </p:cNvSpPr>
          <p:nvPr/>
        </p:nvSpPr>
        <p:spPr bwMode="auto">
          <a:xfrm>
            <a:off x="7162800" y="2743200"/>
            <a:ext cx="1841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700"/>
              <a:t/>
            </a:r>
            <a:br>
              <a:rPr lang="ru-RU" sz="700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3348" name="Rectangle 45"/>
          <p:cNvSpPr>
            <a:spLocks noChangeArrowheads="1"/>
          </p:cNvSpPr>
          <p:nvPr/>
        </p:nvSpPr>
        <p:spPr bwMode="auto">
          <a:xfrm>
            <a:off x="1752600" y="3048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49" name="Rectangle 47"/>
          <p:cNvSpPr>
            <a:spLocks noChangeArrowheads="1"/>
          </p:cNvSpPr>
          <p:nvPr/>
        </p:nvSpPr>
        <p:spPr bwMode="auto">
          <a:xfrm>
            <a:off x="6324600" y="2057400"/>
            <a:ext cx="1841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700"/>
              <a:t/>
            </a:r>
            <a:br>
              <a:rPr lang="ru-RU" sz="700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3350" name="Rectangle 49"/>
          <p:cNvSpPr>
            <a:spLocks noChangeArrowheads="1"/>
          </p:cNvSpPr>
          <p:nvPr/>
        </p:nvSpPr>
        <p:spPr bwMode="auto">
          <a:xfrm>
            <a:off x="341313" y="381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51" name="Rectangle 50"/>
          <p:cNvSpPr>
            <a:spLocks noChangeArrowheads="1"/>
          </p:cNvSpPr>
          <p:nvPr/>
        </p:nvSpPr>
        <p:spPr bwMode="auto">
          <a:xfrm>
            <a:off x="4821238" y="3816350"/>
            <a:ext cx="1841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700"/>
              <a:t/>
            </a:r>
            <a:br>
              <a:rPr lang="ru-RU" sz="700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3352" name="Rectangle 52"/>
          <p:cNvSpPr>
            <a:spLocks noChangeArrowheads="1"/>
          </p:cNvSpPr>
          <p:nvPr/>
        </p:nvSpPr>
        <p:spPr bwMode="auto">
          <a:xfrm>
            <a:off x="341313" y="4564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53" name="Rectangle 54"/>
          <p:cNvSpPr>
            <a:spLocks noChangeArrowheads="1"/>
          </p:cNvSpPr>
          <p:nvPr/>
        </p:nvSpPr>
        <p:spPr bwMode="auto">
          <a:xfrm>
            <a:off x="990600" y="5743575"/>
            <a:ext cx="35941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700"/>
              <a:t/>
            </a:r>
            <a:br>
              <a:rPr lang="ru-RU" sz="700"/>
            </a:br>
            <a:endParaRPr lang="ru-RU"/>
          </a:p>
          <a:p>
            <a:pPr algn="just" eaLnBrk="0" hangingPunct="0"/>
            <a:r>
              <a:rPr lang="ru-RU" sz="1100" b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Условные обозначения:</a:t>
            </a:r>
            <a:endParaRPr lang="ru-RU" sz="700"/>
          </a:p>
          <a:p>
            <a:pPr algn="just" eaLnBrk="0" hangingPunct="0"/>
            <a:r>
              <a:rPr lang="ru-RU" sz="1100" b="1">
                <a:cs typeface="Times New Roman" pitchFamily="18" charset="0"/>
              </a:rPr>
              <a:t>зеленый цвет -  </a:t>
            </a:r>
            <a:r>
              <a:rPr lang="ru-RU" sz="1200" b="1">
                <a:cs typeface="Times New Roman" pitchFamily="18" charset="0"/>
              </a:rPr>
              <a:t> </a:t>
            </a:r>
            <a:r>
              <a:rPr lang="ru-RU" sz="1100" b="1">
                <a:cs typeface="Times New Roman" pitchFamily="18" charset="0"/>
              </a:rPr>
              <a:t> мы знаем</a:t>
            </a:r>
            <a:endParaRPr lang="ru-RU" sz="700"/>
          </a:p>
          <a:p>
            <a:pPr algn="just" eaLnBrk="0" hangingPunct="0"/>
            <a:r>
              <a:rPr lang="ru-RU" sz="1100" b="1">
                <a:cs typeface="Times New Roman" pitchFamily="18" charset="0"/>
              </a:rPr>
              <a:t>желтый цвет -  находится в ситуации формирования </a:t>
            </a:r>
            <a:endParaRPr lang="ru-RU"/>
          </a:p>
        </p:txBody>
      </p:sp>
      <p:sp>
        <p:nvSpPr>
          <p:cNvPr id="13354" name="Line 55"/>
          <p:cNvSpPr>
            <a:spLocks noChangeShapeType="1"/>
          </p:cNvSpPr>
          <p:nvPr/>
        </p:nvSpPr>
        <p:spPr bwMode="auto">
          <a:xfrm flipV="1">
            <a:off x="3124200" y="1905000"/>
            <a:ext cx="13716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7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Оценочный лист «СПИСЫВАНИЕ»</a:t>
            </a:r>
          </a:p>
        </p:txBody>
      </p:sp>
      <p:graphicFrame>
        <p:nvGraphicFramePr>
          <p:cNvPr id="139442" name="Group 17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4888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284163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Элементы оценивания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ошибок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ошибок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Аккуратность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Грамотность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Красная строка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Большая буква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Точка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Перенос слова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2800" b="1" smtClean="0"/>
              <a:t>Алгоритм оценивания. Моделирование.</a:t>
            </a:r>
            <a:br>
              <a:rPr lang="ru-RU" sz="2800" b="1" smtClean="0"/>
            </a:br>
            <a:r>
              <a:rPr lang="ru-RU" sz="2800" b="1" smtClean="0"/>
              <a:t>Планирование работы.</a:t>
            </a:r>
          </a:p>
        </p:txBody>
      </p:sp>
      <p:sp>
        <p:nvSpPr>
          <p:cNvPr id="1029" name="Rectangle 1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5105400" y="1447800"/>
          <a:ext cx="2403475" cy="2514600"/>
        </p:xfrm>
        <a:graphic>
          <a:graphicData uri="http://schemas.openxmlformats.org/presentationml/2006/ole">
            <p:oleObj spid="_x0000_s1026" name="Документ" r:id="rId3" imgW="5945852" imgH="7723407" progId="Word.Document.8">
              <p:embed/>
            </p:oleObj>
          </a:graphicData>
        </a:graphic>
      </p:graphicFrame>
      <p:pic>
        <p:nvPicPr>
          <p:cNvPr id="1030" name="Picture 7" descr="File0989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" y="1676400"/>
            <a:ext cx="3581400" cy="2132013"/>
          </a:xfrm>
          <a:noFill/>
        </p:spPr>
      </p:pic>
      <p:pic>
        <p:nvPicPr>
          <p:cNvPr id="1031" name="Picture 9" descr="File097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892800" y="3962400"/>
            <a:ext cx="2717800" cy="2667000"/>
          </a:xfrm>
          <a:noFill/>
        </p:spPr>
      </p:pic>
      <p:graphicFrame>
        <p:nvGraphicFramePr>
          <p:cNvPr id="1027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2667000" y="3962400"/>
          <a:ext cx="2889250" cy="2187575"/>
        </p:xfrm>
        <a:graphic>
          <a:graphicData uri="http://schemas.openxmlformats.org/presentationml/2006/ole">
            <p:oleObj spid="_x0000_s1027" name="Документ" r:id="rId6" imgW="5945852" imgH="450261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/>
            <a:r>
              <a:rPr lang="ru-RU" sz="2400" b="1" smtClean="0"/>
              <a:t>Памятки для детей и родителей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900" smtClean="0"/>
              <a:t>НАЗВАНИЯ   КОМПОНЕНТОВ   СЛОЖЕНИЯ :</a:t>
            </a:r>
          </a:p>
          <a:p>
            <a:pPr eaLnBrk="1" hangingPunct="1">
              <a:buFontTx/>
              <a:buNone/>
            </a:pPr>
            <a:r>
              <a:rPr lang="ru-RU" sz="900" smtClean="0"/>
              <a:t>    3                  +                4             =           7</a:t>
            </a:r>
          </a:p>
          <a:p>
            <a:pPr eaLnBrk="1" hangingPunct="1">
              <a:buFontTx/>
              <a:buNone/>
            </a:pPr>
            <a:r>
              <a:rPr lang="ru-RU" sz="900" smtClean="0"/>
              <a:t>    4                  +                3             =           7</a:t>
            </a:r>
          </a:p>
          <a:p>
            <a:pPr eaLnBrk="1" hangingPunct="1">
              <a:buFontTx/>
              <a:buNone/>
            </a:pPr>
            <a:r>
              <a:rPr lang="ru-RU" sz="900" smtClean="0"/>
              <a:t>Часть                         Часть                      Целое</a:t>
            </a:r>
          </a:p>
          <a:p>
            <a:pPr eaLnBrk="1" hangingPunct="1">
              <a:buFontTx/>
              <a:buNone/>
            </a:pPr>
            <a:r>
              <a:rPr lang="ru-RU" sz="900" smtClean="0"/>
              <a:t>Слагаемое                Слагаемое               Сумма</a:t>
            </a:r>
            <a:endParaRPr lang="ru-RU" sz="900" b="1" i="1" smtClean="0"/>
          </a:p>
          <a:p>
            <a:pPr eaLnBrk="1" hangingPunct="1">
              <a:buFontTx/>
              <a:buNone/>
            </a:pPr>
            <a:endParaRPr lang="ru-RU" sz="900" b="1" i="1" smtClean="0"/>
          </a:p>
          <a:p>
            <a:pPr eaLnBrk="1" hangingPunct="1">
              <a:buFontTx/>
              <a:buNone/>
            </a:pPr>
            <a:endParaRPr lang="ru-RU" sz="900" b="1" i="1" smtClean="0"/>
          </a:p>
          <a:p>
            <a:pPr eaLnBrk="1" hangingPunct="1">
              <a:buFontTx/>
              <a:buNone/>
            </a:pPr>
            <a:r>
              <a:rPr lang="ru-RU" sz="900" b="1" i="1" smtClean="0"/>
              <a:t>НАЗВАНИЯ  КОМПОНЕНТОВ   ВЫЧИТАНИЯ:</a:t>
            </a:r>
            <a:endParaRPr lang="ru-RU" sz="900" smtClean="0"/>
          </a:p>
          <a:p>
            <a:pPr eaLnBrk="1" hangingPunct="1">
              <a:buFontTx/>
              <a:buNone/>
            </a:pPr>
            <a:r>
              <a:rPr lang="ru-RU" sz="900" smtClean="0"/>
              <a:t>    7                 -                  4              =           3</a:t>
            </a:r>
          </a:p>
          <a:p>
            <a:pPr eaLnBrk="1" hangingPunct="1">
              <a:buFontTx/>
              <a:buNone/>
            </a:pPr>
            <a:r>
              <a:rPr lang="ru-RU" sz="900" smtClean="0"/>
              <a:t>   7                  -                  3              =           4</a:t>
            </a:r>
          </a:p>
          <a:p>
            <a:pPr eaLnBrk="1" hangingPunct="1">
              <a:buFontTx/>
              <a:buNone/>
            </a:pPr>
            <a:r>
              <a:rPr lang="ru-RU" sz="900" smtClean="0"/>
              <a:t>Целое                        Часть                       Часть</a:t>
            </a:r>
          </a:p>
          <a:p>
            <a:pPr eaLnBrk="1" hangingPunct="1">
              <a:buFontTx/>
              <a:buNone/>
            </a:pPr>
            <a:r>
              <a:rPr lang="ru-RU" sz="900" smtClean="0"/>
              <a:t>Уменьшаемое           Вычитаемое            Разность</a:t>
            </a:r>
          </a:p>
          <a:p>
            <a:pPr eaLnBrk="1" hangingPunct="1">
              <a:buFontTx/>
              <a:buNone/>
            </a:pPr>
            <a:r>
              <a:rPr lang="ru-RU" sz="900" smtClean="0"/>
              <a:t>             </a:t>
            </a:r>
          </a:p>
          <a:p>
            <a:pPr eaLnBrk="1" hangingPunct="1">
              <a:buFontTx/>
              <a:buNone/>
            </a:pPr>
            <a:r>
              <a:rPr lang="ru-RU" sz="900" smtClean="0"/>
              <a:t>                        </a:t>
            </a:r>
          </a:p>
          <a:p>
            <a:pPr eaLnBrk="1" hangingPunct="1">
              <a:buFontTx/>
              <a:buNone/>
            </a:pPr>
            <a:r>
              <a:rPr lang="ru-RU" sz="900" smtClean="0"/>
              <a:t>ПОМНИ!</a:t>
            </a:r>
            <a:endParaRPr lang="ru-RU" sz="900" b="1" i="1" smtClean="0"/>
          </a:p>
          <a:p>
            <a:pPr eaLnBrk="1" hangingPunct="1">
              <a:buFontTx/>
              <a:buNone/>
            </a:pPr>
            <a:endParaRPr lang="ru-RU" sz="900" b="1" i="1" smtClean="0"/>
          </a:p>
          <a:p>
            <a:pPr eaLnBrk="1" hangingPunct="1">
              <a:buFontTx/>
              <a:buNone/>
            </a:pPr>
            <a:r>
              <a:rPr lang="ru-RU" sz="900" b="1" i="1" smtClean="0"/>
              <a:t>Чтобы найти целое, надо сложить части.</a:t>
            </a:r>
            <a:endParaRPr lang="ru-RU" sz="900" smtClean="0"/>
          </a:p>
          <a:p>
            <a:pPr eaLnBrk="1" hangingPunct="1">
              <a:buFontTx/>
              <a:buNone/>
            </a:pPr>
            <a:endParaRPr lang="ru-RU" sz="900" smtClean="0"/>
          </a:p>
          <a:p>
            <a:pPr eaLnBrk="1" hangingPunct="1">
              <a:buFontTx/>
              <a:buNone/>
            </a:pPr>
            <a:r>
              <a:rPr lang="ru-RU" sz="900" smtClean="0"/>
              <a:t>Чтобы найти одну часть, </a:t>
            </a:r>
          </a:p>
          <a:p>
            <a:pPr eaLnBrk="1" hangingPunct="1">
              <a:buFontTx/>
              <a:buNone/>
            </a:pPr>
            <a:r>
              <a:rPr lang="ru-RU" sz="900" smtClean="0"/>
              <a:t>надо из целого отнять вторую часть </a:t>
            </a:r>
          </a:p>
          <a:p>
            <a:pPr eaLnBrk="1" hangingPunct="1">
              <a:buFontTx/>
              <a:buNone/>
            </a:pPr>
            <a:r>
              <a:rPr lang="ru-RU" sz="900" smtClean="0"/>
              <a:t>4 + 3 = 7</a:t>
            </a:r>
          </a:p>
          <a:p>
            <a:pPr eaLnBrk="1" hangingPunct="1">
              <a:buFontTx/>
              <a:buNone/>
            </a:pPr>
            <a:r>
              <a:rPr lang="ru-RU" sz="900" smtClean="0"/>
              <a:t>7 – 3 = 4</a:t>
            </a:r>
          </a:p>
          <a:p>
            <a:pPr eaLnBrk="1" hangingPunct="1">
              <a:buFontTx/>
              <a:buNone/>
            </a:pPr>
            <a:r>
              <a:rPr lang="ru-RU" sz="900" smtClean="0"/>
              <a:t>7 – 4 = 3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pPr eaLnBrk="1" hangingPunct="1"/>
            <a:r>
              <a:rPr lang="ru-RU" sz="1200" smtClean="0"/>
              <a:t>Это надо знать!</a:t>
            </a:r>
          </a:p>
          <a:p>
            <a:pPr eaLnBrk="1" hangingPunct="1"/>
            <a:r>
              <a:rPr lang="ru-RU" sz="1200" smtClean="0"/>
              <a:t>Орфограмма – это такое место в слове, </a:t>
            </a:r>
          </a:p>
          <a:p>
            <a:pPr eaLnBrk="1" hangingPunct="1">
              <a:buFontTx/>
              <a:buNone/>
            </a:pPr>
            <a:r>
              <a:rPr lang="ru-RU" sz="1200" smtClean="0"/>
              <a:t>где мы выбираем букву.</a:t>
            </a:r>
          </a:p>
          <a:p>
            <a:pPr eaLnBrk="1" hangingPunct="1"/>
            <a:r>
              <a:rPr lang="ru-RU" sz="1200" smtClean="0"/>
              <a:t>На письме орфограммы подчёркиваем </a:t>
            </a:r>
          </a:p>
          <a:p>
            <a:pPr eaLnBrk="1" hangingPunct="1">
              <a:buFontTx/>
              <a:buNone/>
            </a:pPr>
            <a:r>
              <a:rPr lang="ru-RU" sz="1200" smtClean="0"/>
              <a:t>аккуратно двумя чертами карандашом. </a:t>
            </a:r>
          </a:p>
          <a:p>
            <a:pPr eaLnBrk="1" hangingPunct="1"/>
            <a:r>
              <a:rPr lang="ru-RU" sz="1200" smtClean="0"/>
              <a:t>Какие бывают орфограммы:</a:t>
            </a:r>
          </a:p>
          <a:p>
            <a:pPr eaLnBrk="1" hangingPunct="1"/>
            <a:r>
              <a:rPr lang="ru-RU" sz="1200" smtClean="0"/>
              <a:t>1).Орфограмма начала предложения.</a:t>
            </a:r>
          </a:p>
          <a:p>
            <a:pPr eaLnBrk="1" hangingPunct="1">
              <a:buFontTx/>
              <a:buNone/>
            </a:pPr>
            <a:r>
              <a:rPr lang="ru-RU" sz="1200" smtClean="0"/>
              <a:t>(Начало предложения всегда пишется с большой</a:t>
            </a:r>
          </a:p>
          <a:p>
            <a:pPr eaLnBrk="1" hangingPunct="1">
              <a:buFontTx/>
              <a:buNone/>
            </a:pPr>
            <a:r>
              <a:rPr lang="ru-RU" sz="1200" smtClean="0"/>
              <a:t>буквы)</a:t>
            </a:r>
          </a:p>
          <a:p>
            <a:pPr eaLnBrk="1" hangingPunct="1"/>
            <a:r>
              <a:rPr lang="ru-RU" sz="1200" smtClean="0"/>
              <a:t>2). Орфограмма собственного имени.</a:t>
            </a:r>
          </a:p>
          <a:p>
            <a:pPr eaLnBrk="1" hangingPunct="1">
              <a:buFontTx/>
              <a:buNone/>
            </a:pPr>
            <a:r>
              <a:rPr lang="ru-RU" sz="1200" smtClean="0"/>
              <a:t>(С большой буквы пишутся имена, фамилии, </a:t>
            </a:r>
          </a:p>
          <a:p>
            <a:pPr eaLnBrk="1" hangingPunct="1">
              <a:buFontTx/>
              <a:buNone/>
            </a:pPr>
            <a:r>
              <a:rPr lang="ru-RU" sz="1200" smtClean="0"/>
              <a:t>отчества людей, клички животных, название города, </a:t>
            </a:r>
          </a:p>
          <a:p>
            <a:pPr eaLnBrk="1" hangingPunct="1">
              <a:buFontTx/>
              <a:buNone/>
            </a:pPr>
            <a:r>
              <a:rPr lang="ru-RU" sz="1200" smtClean="0"/>
              <a:t>реки и другие географические</a:t>
            </a:r>
          </a:p>
          <a:p>
            <a:pPr eaLnBrk="1" hangingPunct="1">
              <a:buFontTx/>
              <a:buNone/>
            </a:pPr>
            <a:r>
              <a:rPr lang="ru-RU" sz="1200" smtClean="0"/>
              <a:t>названия…………………….)</a:t>
            </a:r>
          </a:p>
          <a:p>
            <a:pPr eaLnBrk="1" hangingPunct="1"/>
            <a:r>
              <a:rPr lang="ru-RU" sz="1200" smtClean="0"/>
              <a:t>3) Орфограмма шипящих звуков.</a:t>
            </a:r>
          </a:p>
          <a:p>
            <a:pPr eaLnBrk="1" hangingPunct="1">
              <a:buFontTx/>
              <a:buNone/>
            </a:pPr>
            <a:r>
              <a:rPr lang="ru-RU" sz="1200" smtClean="0"/>
              <a:t>(Буквосочетания жи - ши пиши с буквой и,</a:t>
            </a:r>
          </a:p>
          <a:p>
            <a:pPr eaLnBrk="1" hangingPunct="1">
              <a:buFontTx/>
              <a:buNone/>
            </a:pPr>
            <a:r>
              <a:rPr lang="ru-RU" sz="1200" smtClean="0"/>
              <a:t>же - ше пиши с буквой е,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3600" b="1" smtClean="0"/>
              <a:t>Самопроверка. Взаимопроверка.</a:t>
            </a:r>
          </a:p>
        </p:txBody>
      </p:sp>
      <p:pic>
        <p:nvPicPr>
          <p:cNvPr id="18435" name="Picture 6" descr="File10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3068637" cy="4525963"/>
          </a:xfrm>
          <a:noFill/>
        </p:spPr>
      </p:pic>
      <p:pic>
        <p:nvPicPr>
          <p:cNvPr id="18436" name="Picture 7" descr="File1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68900" y="1690688"/>
            <a:ext cx="2997200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i="1" smtClean="0"/>
              <a:t>Осознание своего знания и незнания в решении заданий с «ловушками»…</a:t>
            </a:r>
          </a:p>
        </p:txBody>
      </p:sp>
      <p:pic>
        <p:nvPicPr>
          <p:cNvPr id="19459" name="Picture 9" descr="File08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6313" y="1600200"/>
            <a:ext cx="3000375" cy="4525963"/>
          </a:xfrm>
          <a:noFill/>
        </p:spPr>
      </p:pic>
      <p:pic>
        <p:nvPicPr>
          <p:cNvPr id="19460" name="Picture 8" descr="File07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75250" y="1690688"/>
            <a:ext cx="2984500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/>
              <a:t>Ведение портфолио</a:t>
            </a:r>
          </a:p>
        </p:txBody>
      </p:sp>
      <p:pic>
        <p:nvPicPr>
          <p:cNvPr id="21507" name="Picture 6" descr="File1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4088" y="1728788"/>
            <a:ext cx="3043237" cy="4268787"/>
          </a:xfrm>
          <a:noFill/>
        </p:spPr>
      </p:pic>
      <p:pic>
        <p:nvPicPr>
          <p:cNvPr id="21508" name="Picture 7" descr="File1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22863" y="1654175"/>
            <a:ext cx="3087687" cy="4418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/>
              <a:t>Ведение портфолио</a:t>
            </a:r>
          </a:p>
        </p:txBody>
      </p:sp>
      <p:pic>
        <p:nvPicPr>
          <p:cNvPr id="22531" name="Picture 6" descr="File10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1713" y="1600200"/>
            <a:ext cx="2947987" cy="4525963"/>
          </a:xfrm>
          <a:noFill/>
        </p:spPr>
      </p:pic>
      <p:pic>
        <p:nvPicPr>
          <p:cNvPr id="22532" name="Picture 7" descr="File1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13325" y="1600200"/>
            <a:ext cx="3308350" cy="452596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2400" b="1" i="1" smtClean="0"/>
              <a:t>Ведение портфолио «я в предмете»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23557" name="Picture 6" descr="File1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34417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File1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47800"/>
            <a:ext cx="34988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2400" b="1" i="1" smtClean="0"/>
              <a:t>Ведение портфолио «я в предмете»</a:t>
            </a:r>
          </a:p>
        </p:txBody>
      </p:sp>
      <p:pic>
        <p:nvPicPr>
          <p:cNvPr id="24579" name="Picture 7" descr="File1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41910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File1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295400"/>
            <a:ext cx="33035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ЦЕЛЬ ОБРАЗОВАНИЯ: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ОБЩЕКУЛЬТУРНОЕ, ЛИЧНОСТНОЕ И ПОЗНАВАТЕЛЬНОЕ 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РАЗВИТИЕ УЧАЩИХСЯ</a:t>
            </a:r>
            <a:endParaRPr lang="ru-RU" sz="4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615950" y="1298575"/>
            <a:ext cx="7913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latin typeface="Calibri" pitchFamily="34" charset="0"/>
                <a:cs typeface="Times New Roman" pitchFamily="18" charset="0"/>
              </a:rPr>
              <a:t>Диагностика и оценка  уровней сформированности 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действий  оценки                (Регулятивные УУД)</a:t>
            </a:r>
            <a:endParaRPr lang="ru-RU"/>
          </a:p>
        </p:txBody>
      </p:sp>
      <p:graphicFrame>
        <p:nvGraphicFramePr>
          <p:cNvPr id="183575" name="Group 279"/>
          <p:cNvGraphicFramePr>
            <a:graphicFrameLocks noGrp="1"/>
          </p:cNvGraphicFramePr>
          <p:nvPr/>
        </p:nvGraphicFramePr>
        <p:xfrm>
          <a:off x="615950" y="1603375"/>
          <a:ext cx="6904038" cy="3962400"/>
        </p:xfrm>
        <a:graphic>
          <a:graphicData uri="http://schemas.openxmlformats.org/drawingml/2006/table">
            <a:tbl>
              <a:tblPr/>
              <a:tblGrid>
                <a:gridCol w="1238250"/>
                <a:gridCol w="900113"/>
                <a:gridCol w="882650"/>
                <a:gridCol w="892175"/>
                <a:gridCol w="1027112"/>
                <a:gridCol w="981075"/>
                <a:gridCol w="982663"/>
              </a:tblGrid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уровень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оценки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Неадекват-ная оценка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уровень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Адекватная оценка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уровень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Неадекватная прогности-ческая оценка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уровень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Потенци-ально-адекватная прогности-ческая оценка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уровень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Актуально-адекватная прогности-ческая оценка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Начало года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класс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класс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 класс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 класс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2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286000"/>
          </a:xfrm>
        </p:spPr>
        <p:txBody>
          <a:bodyPr/>
          <a:lstStyle/>
          <a:p>
            <a:pPr eaLnBrk="1" hangingPunct="1"/>
            <a:r>
              <a:rPr lang="ru-RU" smtClean="0"/>
              <a:t>РАБОТАТЬ ПО ФГОС СЛОЖНО, НО МОЖНО!</a:t>
            </a:r>
          </a:p>
        </p:txBody>
      </p:sp>
      <p:sp>
        <p:nvSpPr>
          <p:cNvPr id="44035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</a:rPr>
              <a:t>УДАЧИ!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pPr eaLnBrk="1" hangingPunct="1"/>
            <a:r>
              <a:rPr lang="ru-RU" sz="2800" b="1" smtClean="0"/>
              <a:t>Критерии результативности урока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0010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/>
              <a:t>1. Постановка цели урока с тенденцией передачи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        функции от  учителя к ученику.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2. Систематическое обучение детей осуществлять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        рефлексивное действие.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3. Использование разнообразных форм, методов и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        приемов обучения, повышающих степень активности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        учащихся в учебном процессе.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4. Учебный диалога.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5. Эффективное (адекватно цели урока) сочетание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        репродуктивной и проблемной формы обучения.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6. Специальное формирование контрольно-оценочной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        деятельности у учащихся.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8. Оценивание реального продвижения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        каждого ученика.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9. Планирование коммуникативных задач урока.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10. Принятие и поощрение выражаемой учеником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        собственной позиции, обучение корректному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        общению.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11. Создание атмосферы психологического комфорта.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12. Личностное воздействие «учитель –  ученик».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/>
            <a:r>
              <a:rPr lang="ru-RU" sz="1800" b="1" smtClean="0"/>
              <a:t>ХАРАКТЕРИСТИКА ДЕЯТЕЛЬНОСТИ  УЧИТЕЛЯ</a:t>
            </a:r>
          </a:p>
        </p:txBody>
      </p:sp>
      <p:graphicFrame>
        <p:nvGraphicFramePr>
          <p:cNvPr id="69745" name="Group 113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458200" cy="5138739"/>
        </p:xfrm>
        <a:graphic>
          <a:graphicData uri="http://schemas.openxmlformats.org/drawingml/2006/table">
            <a:tbl>
              <a:tblPr/>
              <a:tblGrid>
                <a:gridCol w="1978025"/>
                <a:gridCol w="2022475"/>
                <a:gridCol w="4457700"/>
              </a:tblGrid>
              <a:tr h="990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Основные этапы урока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Объяснение,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закрепление.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(Речь учителя)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Самостоятельная деятельность обучающихся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(более половины времени урока)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Цель для учителя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Успеть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выполнить всё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по плану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Организовать деятельность по …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Формы работы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Фронтальная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Парная, групповая, индивидуальная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3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Формулировки заданий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- решите,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- спишите,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- сравните,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- найдите,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- выпишите,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- выполните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Проанализируйте, докажите, объясните,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выразите символами, создайте схему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или модель, выберите решение или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способ решения, оцените, измените,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придумайте…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3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Нестандартное ведение урока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стандарт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Поддержка средств ИКТ, привлечение родителей,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2000" b="1" smtClean="0"/>
              <a:t>ХАРАКТЕРИСТИКА ДЕЯТЕЛЬНОСТИ  УЧИТЕЛЯ</a:t>
            </a:r>
          </a:p>
        </p:txBody>
      </p:sp>
      <p:graphicFrame>
        <p:nvGraphicFramePr>
          <p:cNvPr id="72836" name="Group 132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29600" cy="5245102"/>
        </p:xfrm>
        <a:graphic>
          <a:graphicData uri="http://schemas.openxmlformats.org/drawingml/2006/table">
            <a:tbl>
              <a:tblPr/>
              <a:tblGrid>
                <a:gridCol w="2057400"/>
                <a:gridCol w="1835150"/>
                <a:gridCol w="4337050"/>
              </a:tblGrid>
              <a:tr h="681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Взаимодействие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 родителями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Лекции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Интернет, дистанционно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2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Образовательная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среда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Создаётся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учителем.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Выставки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работ.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Создаётся обучающимися.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( создают учебный материал,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презентации…) Зонирование класса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Результаты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обучения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Предметные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Предметные, личностные,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метапредметные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Портфолио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Оценка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учителя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Самооценка, взаимооценка,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формирование адекватной самооценки.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Оценка учителя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2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Итоги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контрольных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Работ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Учёт динамики результатов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относительно самих себя.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Оценка промежуточных результатов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обучения, коррекция.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/>
          <a:lstStyle/>
          <a:p>
            <a:pPr eaLnBrk="1" hangingPunct="1"/>
            <a:r>
              <a:rPr lang="ru-RU" sz="2000" b="1" smtClean="0"/>
              <a:t>Характеристика деятельности ученика</a:t>
            </a:r>
          </a:p>
        </p:txBody>
      </p:sp>
      <p:graphicFrame>
        <p:nvGraphicFramePr>
          <p:cNvPr id="9267" name="Group 51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686800" cy="7002146"/>
        </p:xfrm>
        <a:graphic>
          <a:graphicData uri="http://schemas.openxmlformats.org/drawingml/2006/table">
            <a:tbl>
              <a:tblPr/>
              <a:tblGrid>
                <a:gridCol w="1219200"/>
                <a:gridCol w="3429000"/>
                <a:gridCol w="4038600"/>
              </a:tblGrid>
              <a:tr h="593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первоклассника традиционно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первоклассника при введении ФГОС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Пассивное слушание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Активные действия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заданий по указанию учителя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поиск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решения поставленной задачи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источником информации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рекомендации учителя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выбор необходимых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литературы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интернет ресурсов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Переспрашивание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Уточнение деталей задания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Фронтальная работа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Групповая работа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Ведущие средства обучения – учебник и тетрадь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Ведущие средства обучения  - УМК, средства ИКТ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 - контроль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 – для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достижения цели, для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самооценивания продвижения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заданий по учебнику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по постановке УЗ,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обобщению способов действий, поиску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обработке информации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eaLnBrk="1" hangingPunct="1"/>
            <a:r>
              <a:rPr lang="ru-RU" sz="2000" b="1" smtClean="0"/>
              <a:t>Характеристика деятельности ученика</a:t>
            </a:r>
          </a:p>
        </p:txBody>
      </p:sp>
      <p:graphicFrame>
        <p:nvGraphicFramePr>
          <p:cNvPr id="88214" name="Group 150"/>
          <p:cNvGraphicFramePr>
            <a:graphicFrameLocks noGrp="1"/>
          </p:cNvGraphicFramePr>
          <p:nvPr>
            <p:ph idx="1"/>
          </p:nvPr>
        </p:nvGraphicFramePr>
        <p:xfrm>
          <a:off x="228600" y="609600"/>
          <a:ext cx="8763000" cy="6538278"/>
        </p:xfrm>
        <a:graphic>
          <a:graphicData uri="http://schemas.openxmlformats.org/drawingml/2006/table">
            <a:tbl>
              <a:tblPr/>
              <a:tblGrid>
                <a:gridCol w="2514600"/>
                <a:gridCol w="2516188"/>
                <a:gridCol w="3732212"/>
              </a:tblGrid>
              <a:tr h="1071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ученика и учителя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Пассивное принятие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информации,субъект-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объектные отношения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Активное включение в учебный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процесс, постепенное выстраивание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субъект-субъектных отношений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Только чётко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выполненные задания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Возможность вариативно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выполнения задания, свободное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выражение и доказательство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позиции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Адаптация к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учебному процессу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месяца + тревожность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5 недель, снижение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тревожности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вид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+внеурочная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(проектная в т.ч.)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обучения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ЗУНЫ стандартные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на практике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способов действия (нестандартные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ситуации в т.ч.)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деятельности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учителя оценка работы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адекватной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самооценки с учётом критериев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оценивания (опыт самооценки,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взаимопроверки и самопроверки)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Цели урока - сдиагностировать комплексный результат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FF3300"/>
                </a:solidFill>
              </a:rPr>
              <a:t>ЦЕЛЬ: Формирование и развитие ценностного отношения</a:t>
            </a:r>
            <a:r>
              <a:rPr lang="ru-RU" sz="2400" smtClean="0"/>
              <a:t> </a:t>
            </a:r>
            <a:r>
              <a:rPr lang="ru-RU" sz="2400" smtClean="0">
                <a:solidFill>
                  <a:srgbClr val="3333CC"/>
                </a:solidFill>
              </a:rPr>
              <a:t>обучающихся к совместной учебной деятельности по определению и применению</a:t>
            </a:r>
            <a:r>
              <a:rPr lang="ru-RU" sz="2400" smtClean="0"/>
              <a:t> способов действия с предметным содержанием (</a:t>
            </a:r>
            <a:r>
              <a:rPr lang="ru-RU" sz="2400" smtClean="0">
                <a:solidFill>
                  <a:schemeClr val="hlink"/>
                </a:solidFill>
              </a:rPr>
              <a:t>со сложением и вычитанием через десяток</a:t>
            </a:r>
            <a:r>
              <a:rPr lang="ru-RU" sz="240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FF3300"/>
                </a:solidFill>
              </a:rPr>
              <a:t>ЛИЧНОСТНЫЕ УУД (ЛР)</a:t>
            </a: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3333CC"/>
                </a:solidFill>
              </a:rPr>
              <a:t>МЕТАПРЕДМЕТНЫЕ УУД (регулятивные, познавательные, коммуникативные) (МПР)</a:t>
            </a: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ПРЕДМЕТНЫЕ РЕЗУЛЬТАТЫ (ПР)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hlink"/>
                </a:solidFill>
              </a:rPr>
              <a:t>ПР по уроку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Знаковое оценивание работы.</a:t>
            </a:r>
            <a:br>
              <a:rPr lang="ru-RU" sz="3600" smtClean="0"/>
            </a:br>
            <a:r>
              <a:rPr lang="ru-RU" sz="3600" smtClean="0"/>
              <a:t>Моделирование.</a:t>
            </a:r>
          </a:p>
        </p:txBody>
      </p:sp>
      <p:pic>
        <p:nvPicPr>
          <p:cNvPr id="12291" name="Picture 14" descr="File098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4850" y="1600200"/>
            <a:ext cx="3541713" cy="4525963"/>
          </a:xfrm>
          <a:noFill/>
        </p:spPr>
      </p:pic>
      <p:pic>
        <p:nvPicPr>
          <p:cNvPr id="12292" name="Picture 7" descr="File09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65700" y="1600200"/>
            <a:ext cx="34036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818</Words>
  <Application>Microsoft PowerPoint</Application>
  <PresentationFormat>Экран (4:3)</PresentationFormat>
  <Paragraphs>270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Оформление по умолчанию</vt:lpstr>
      <vt:lpstr>Документ</vt:lpstr>
      <vt:lpstr>Слайд 1</vt:lpstr>
      <vt:lpstr>ЦЕЛЬ ОБРАЗОВАНИЯ:</vt:lpstr>
      <vt:lpstr>Критерии результативности урока</vt:lpstr>
      <vt:lpstr>ХАРАКТЕРИСТИКА ДЕЯТЕЛЬНОСТИ  УЧИТЕЛЯ</vt:lpstr>
      <vt:lpstr>ХАРАКТЕРИСТИКА ДЕЯТЕЛЬНОСТИ  УЧИТЕЛЯ</vt:lpstr>
      <vt:lpstr>Характеристика деятельности ученика</vt:lpstr>
      <vt:lpstr>Характеристика деятельности ученика</vt:lpstr>
      <vt:lpstr>Цели урока - сдиагностировать комплексный результат</vt:lpstr>
      <vt:lpstr>Знаковое оценивание работы. Моделирование.</vt:lpstr>
      <vt:lpstr>Слайд 10</vt:lpstr>
      <vt:lpstr>Оценочный лист «СПИСЫВАНИЕ»</vt:lpstr>
      <vt:lpstr>Алгоритм оценивания. Моделирование. Планирование работы.</vt:lpstr>
      <vt:lpstr>Памятки для детей и родителей</vt:lpstr>
      <vt:lpstr>Самопроверка. Взаимопроверка.</vt:lpstr>
      <vt:lpstr>Осознание своего знания и незнания в решении заданий с «ловушками»…</vt:lpstr>
      <vt:lpstr>Ведение портфолио</vt:lpstr>
      <vt:lpstr>Ведение портфолио</vt:lpstr>
      <vt:lpstr>Ведение портфолио «я в предмете»</vt:lpstr>
      <vt:lpstr>Ведение портфолио «я в предмете»</vt:lpstr>
      <vt:lpstr>Слайд 20</vt:lpstr>
      <vt:lpstr>РАБОТАТЬ ПО ФГОС СЛОЖНО, НО МОЖНО!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гарант</dc:creator>
  <cp:lastModifiedBy>гарант</cp:lastModifiedBy>
  <cp:revision>20</cp:revision>
  <cp:lastPrinted>1601-01-01T00:00:00Z</cp:lastPrinted>
  <dcterms:created xsi:type="dcterms:W3CDTF">1601-01-01T00:00:00Z</dcterms:created>
  <dcterms:modified xsi:type="dcterms:W3CDTF">2015-10-16T19:21:35Z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